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7" r:id="rId2"/>
    <p:sldId id="1508" r:id="rId3"/>
    <p:sldId id="1509" r:id="rId4"/>
    <p:sldId id="1510" r:id="rId5"/>
    <p:sldId id="1511" r:id="rId6"/>
    <p:sldId id="1512" r:id="rId7"/>
    <p:sldId id="1513" r:id="rId8"/>
    <p:sldId id="1514" r:id="rId9"/>
    <p:sldId id="1515" r:id="rId10"/>
  </p:sldIdLst>
  <p:sldSz cx="12192000" cy="6858000"/>
  <p:notesSz cx="6858000" cy="9144000"/>
  <p:embeddedFontLs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FCC"/>
    <a:srgbClr val="1967B3"/>
    <a:srgbClr val="1994E7"/>
    <a:srgbClr val="197FD2"/>
    <a:srgbClr val="1961A9"/>
    <a:srgbClr val="FF4500"/>
    <a:srgbClr val="333333"/>
    <a:srgbClr val="004FA6"/>
    <a:srgbClr val="DEDED8"/>
    <a:srgbClr val="B95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1" autoAdjust="0"/>
    <p:restoredTop sz="94379" autoAdjust="0"/>
  </p:normalViewPr>
  <p:slideViewPr>
    <p:cSldViewPr snapToGrid="0">
      <p:cViewPr>
        <p:scale>
          <a:sx n="66" d="100"/>
          <a:sy n="66" d="100"/>
        </p:scale>
        <p:origin x="1650" y="9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72DBD-B5A1-4207-AC4D-7594126783B4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F34B6-6449-4F8C-8DDD-6709ADF856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631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2264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728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249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8380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911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2206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2490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5482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711D5-CF11-9FB2-5BE9-742A5F6B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8C5B3-AA69-782D-AD24-742B27342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0C2D7-E2A1-9C28-FF5D-A6F71190A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3830-9A4D-C25C-1F3F-DC7F89B6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34B6-6449-4F8C-8DDD-6709ADF8568B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815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CF354-065A-E35D-DFAD-212812FAD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35684C-BD0A-22A0-F253-3D757D2C3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C972A-4E26-174C-CC23-69434EC2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A852F-8298-312F-577E-22A52389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F2E9A-AFBE-DBB8-FDB5-448E8B0A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165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2C24E-92B7-6FBC-188A-58AD10909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DCE2D4-1A75-A11E-814D-B5C66B9CD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CFEF5-FBA3-AFCF-E267-5A6C7B35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4FACD-C9E4-0AE3-4AAA-934631FF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57745-B796-6775-7C3B-253CF739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55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63B405-6A45-6FB8-6F45-A683AA728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24F38-52EE-4EF5-6747-DB9F886B6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CEA65-3756-2DA5-D199-DE3CF2E8F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F154B-84B6-B80C-4336-5CAE87D5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9F7C6-5C9E-B483-7DD9-6D2C37663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0215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0BD17-2764-DAB1-AC29-B5F3AD3E0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23031-91C0-561F-B8C8-E6FFE4FEC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47A88-8F72-F503-8999-25BFD5A5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35C3D-CD6C-7094-694E-7286AD269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142D7-24DF-B572-CADB-413784E35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249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98F88-DB71-4608-1FAD-EBD06F6D0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5F8F4-D14C-A390-622C-9DEA7C671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E76BD-E335-4EE6-8DDD-7F2E08DCB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0798E-6506-D9BF-0AED-D0A6DDE82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69CE0-56C7-971D-4AEB-16A03662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2153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D608D-8FF4-8123-310C-D7E750BD6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4E4C3-DB54-CCEC-7CCD-D56DE601F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9947C7-C838-2EA6-FA50-9179DFE0D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9AEF3-7131-B727-0838-196D826A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21ED2-6F35-B789-567C-74A1006D2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3297B-C3C7-F487-1522-97AE5DC8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744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D65D7-B0F5-A832-1CDC-13E7AEDA7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586A-BE9E-7C52-BB46-9477442EF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92F90-16B0-2A44-3B72-A1BDACB64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63553-5FE6-72D9-EDB0-7B39E3B115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03576-1488-7EEA-7548-7DDC3333DD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5BC622-E925-900E-9D95-FF7E83E5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48F38C-7CB3-0665-5FC1-BFD01C52F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C16164-7E84-0934-2288-B7461B3D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387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D9B0-A260-210B-6677-252FC1F7C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49A0D8-D0FA-F2AC-6FAD-AE2AC6802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4A389A-3FB5-9398-75E7-4F44BE0D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9C30F-2F70-75F4-542E-8086D609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147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5B3E26-38DC-4558-DA0C-28F41DA5B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7E4B38-C96B-38D5-0A40-E7A4B83AC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85106-767B-9838-E000-33AAE08CA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323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D800-2DC4-A1CB-CEF4-B6740E691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890E1-FA1E-11AA-3ADE-2EE21194C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170EA-4E95-0725-7AB4-B31112F59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78C3-BB46-71D3-CCA5-FBB33EC3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30C834-C561-4344-5840-E4EE070A2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AC72-54DF-AB54-11DD-DD7990C6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73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90C5A-49B1-3420-611F-7881F846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03247C-3CC5-31DF-7C68-561296BEC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2DE1C-5ACD-026A-5977-03F1BE5B7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153CE-1380-2A95-7F2B-E129C031D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27C80-AE56-D2C0-DF60-AB8E79551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7E9F-4571-38A0-A99D-082EB55FA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984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883C34-F97A-D305-464D-E35A064A8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B403A-A6B6-DAF5-1D6B-94F744F56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08B20-C560-5A0F-24FF-B591E93DB2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F2F59-2377-4A09-92C0-94E73614252C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84977-6F1F-3C81-B80D-0C1BEF8B1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150E4-F489-8B95-E9D7-93C51F7A9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827987-C3BE-4B39-A26B-2FCC1B2D42D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550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B5-A3BA-577D-2CBB-FD6A7AF66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7B45C-6669-DFD6-E0F0-DD6274D95CB6}"/>
              </a:ext>
            </a:extLst>
          </p:cNvPr>
          <p:cNvSpPr txBox="1"/>
          <p:nvPr/>
        </p:nvSpPr>
        <p:spPr>
          <a:xfrm>
            <a:off x="3668900" y="1967543"/>
            <a:ext cx="46939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 Medium" panose="02000000000000000000" pitchFamily="2" charset="0"/>
                <a:cs typeface="Roboto Black" panose="02000000000000000000" pitchFamily="2" charset="0"/>
              </a:rPr>
              <a:t>SAC REPORT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" panose="02000000000000000000" pitchFamily="2" charset="0"/>
              <a:ea typeface="Roboto Medium" panose="02000000000000000000" pitchFamily="2" charset="0"/>
              <a:cs typeface="Roboto Black" panose="02000000000000000000" pitchFamily="2" charset="0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2567940" y="3048976"/>
            <a:ext cx="7101840" cy="64794"/>
          </a:xfrm>
          <a:prstGeom prst="rect">
            <a:avLst/>
          </a:prstGeom>
          <a:solidFill>
            <a:srgbClr val="83A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Rectangle 1"/>
          <p:cNvSpPr/>
          <p:nvPr/>
        </p:nvSpPr>
        <p:spPr>
          <a:xfrm>
            <a:off x="4206095" y="3244334"/>
            <a:ext cx="37767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altLang="ko-KR" sz="4400" b="1" dirty="0">
                <a:solidFill>
                  <a:schemeClr val="accent4"/>
                </a:solidFill>
              </a:rPr>
              <a:t>in hGF-1 Cells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42" y="6012526"/>
            <a:ext cx="2615221" cy="74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3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07390" y="282109"/>
            <a:ext cx="11817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32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LPS-induced Cell viability &amp; No Production</a:t>
            </a:r>
            <a:endParaRPr lang="en-PH" sz="32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6485221" y="2601692"/>
            <a:ext cx="3463451" cy="3073400"/>
            <a:chOff x="6548721" y="2243315"/>
            <a:chExt cx="2667923" cy="3073400"/>
          </a:xfrm>
        </p:grpSpPr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75" t="62407" r="29390" b="20001"/>
            <a:stretch/>
          </p:blipFill>
          <p:spPr>
            <a:xfrm>
              <a:off x="6548721" y="2243315"/>
              <a:ext cx="2667923" cy="3073400"/>
            </a:xfrm>
            <a:prstGeom prst="rect">
              <a:avLst/>
            </a:prstGeom>
          </p:spPr>
        </p:pic>
        <p:sp>
          <p:nvSpPr>
            <p:cNvPr id="40" name="직사각형 39"/>
            <p:cNvSpPr/>
            <p:nvPr/>
          </p:nvSpPr>
          <p:spPr>
            <a:xfrm>
              <a:off x="6808054" y="4834135"/>
              <a:ext cx="528211" cy="175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93171" y="4796870"/>
              <a:ext cx="7793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8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370104" y="2588247"/>
            <a:ext cx="3887696" cy="3073400"/>
            <a:chOff x="1332004" y="2243315"/>
            <a:chExt cx="2781272" cy="30734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46" t="62407" r="63525" b="20001"/>
            <a:stretch/>
          </p:blipFill>
          <p:spPr>
            <a:xfrm>
              <a:off x="1332004" y="2243315"/>
              <a:ext cx="2781272" cy="3073400"/>
            </a:xfrm>
            <a:prstGeom prst="rect">
              <a:avLst/>
            </a:prstGeom>
          </p:spPr>
        </p:pic>
        <p:grpSp>
          <p:nvGrpSpPr>
            <p:cNvPr id="8" name="그룹 7"/>
            <p:cNvGrpSpPr/>
            <p:nvPr/>
          </p:nvGrpSpPr>
          <p:grpSpPr>
            <a:xfrm>
              <a:off x="1428188" y="4770910"/>
              <a:ext cx="779381" cy="223952"/>
              <a:chOff x="1428188" y="4770910"/>
              <a:chExt cx="779381" cy="223952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1669255" y="4819650"/>
                <a:ext cx="528211" cy="1752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428188" y="4770910"/>
                <a:ext cx="77938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8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11E0E4-0C98-7E60-0881-ECDB052F931C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BCC8F-8EB2-52B8-6522-76216EB4583D}"/>
              </a:ext>
            </a:extLst>
          </p:cNvPr>
          <p:cNvSpPr txBox="1"/>
          <p:nvPr/>
        </p:nvSpPr>
        <p:spPr>
          <a:xfrm>
            <a:off x="1272184" y="1241936"/>
            <a:ext cx="9634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 immunostimulatory effect was observed across the entire concentration range. </a:t>
            </a:r>
          </a:p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 cytotoxicity was observed across the entire concentration range.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02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50240" y="285284"/>
            <a:ext cx="12084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Cell Viability &amp; No Production (Macrophage activation)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8" t="20972" r="32322" b="63750"/>
          <a:stretch/>
        </p:blipFill>
        <p:spPr>
          <a:xfrm>
            <a:off x="6550025" y="2701052"/>
            <a:ext cx="3672967" cy="2795000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1252635" y="2701052"/>
            <a:ext cx="3602829" cy="2795000"/>
            <a:chOff x="1252635" y="2205625"/>
            <a:chExt cx="2459829" cy="279500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01" t="20972" r="66680" b="63750"/>
            <a:stretch/>
          </p:blipFill>
          <p:spPr>
            <a:xfrm>
              <a:off x="1252635" y="2205625"/>
              <a:ext cx="2459829" cy="2795000"/>
            </a:xfrm>
            <a:prstGeom prst="rect">
              <a:avLst/>
            </a:prstGeom>
          </p:spPr>
        </p:pic>
        <p:grpSp>
          <p:nvGrpSpPr>
            <p:cNvPr id="5" name="그룹 4"/>
            <p:cNvGrpSpPr/>
            <p:nvPr/>
          </p:nvGrpSpPr>
          <p:grpSpPr>
            <a:xfrm>
              <a:off x="1252635" y="4525641"/>
              <a:ext cx="779381" cy="223952"/>
              <a:chOff x="1428188" y="4770910"/>
              <a:chExt cx="779381" cy="223952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1669255" y="4819650"/>
                <a:ext cx="528211" cy="1752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428188" y="4770910"/>
                <a:ext cx="77938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8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8DA375-E0D9-75C3-BAC8-9EC3860DF61E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3573A8-575C-DE93-B2C1-AEA3B79387BB}"/>
              </a:ext>
            </a:extLst>
          </p:cNvPr>
          <p:cNvSpPr txBox="1"/>
          <p:nvPr/>
        </p:nvSpPr>
        <p:spPr>
          <a:xfrm>
            <a:off x="1104670" y="1015022"/>
            <a:ext cx="99693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significant decrease in NO production was observed at 40×, 20×, and 10× dilutions.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Weak cytotoxicity was observed at 20× and 10× dilutions (76% and 77%, respectively);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however, since no cytotoxicity was observed in the Sample 1–only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treatment group, this is presumed to be due to variability associated with LPS.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10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07390" y="278934"/>
            <a:ext cx="11817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LPS-induced IL-6 TNF-α mRNA Expression </a:t>
            </a:r>
          </a:p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in RAW 254.7 macrophages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226885" y="2339809"/>
            <a:ext cx="4526215" cy="2924519"/>
            <a:chOff x="1087185" y="2416009"/>
            <a:chExt cx="4526215" cy="2924519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53" t="63333" r="54668" b="21806"/>
            <a:stretch/>
          </p:blipFill>
          <p:spPr>
            <a:xfrm>
              <a:off x="1087185" y="2416009"/>
              <a:ext cx="4526215" cy="2924519"/>
            </a:xfrm>
            <a:prstGeom prst="rect">
              <a:avLst/>
            </a:prstGeom>
          </p:spPr>
        </p:pic>
        <p:grpSp>
          <p:nvGrpSpPr>
            <p:cNvPr id="6" name="그룹 5"/>
            <p:cNvGrpSpPr/>
            <p:nvPr/>
          </p:nvGrpSpPr>
          <p:grpSpPr>
            <a:xfrm>
              <a:off x="1485997" y="5018723"/>
              <a:ext cx="997389" cy="261610"/>
              <a:chOff x="1485997" y="5018723"/>
              <a:chExt cx="997389" cy="261610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1562100" y="5062538"/>
                <a:ext cx="626269" cy="202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485997" y="5018723"/>
                <a:ext cx="99738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11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8" name="그룹 7"/>
          <p:cNvGrpSpPr/>
          <p:nvPr/>
        </p:nvGrpSpPr>
        <p:grpSpPr>
          <a:xfrm>
            <a:off x="6151912" y="2339809"/>
            <a:ext cx="4749800" cy="2924519"/>
            <a:chOff x="6083300" y="2568409"/>
            <a:chExt cx="4749800" cy="2924519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55" t="63333" r="19201" b="21806"/>
            <a:stretch/>
          </p:blipFill>
          <p:spPr>
            <a:xfrm>
              <a:off x="6083300" y="2568409"/>
              <a:ext cx="4749800" cy="2924519"/>
            </a:xfrm>
            <a:prstGeom prst="rect">
              <a:avLst/>
            </a:prstGeom>
          </p:spPr>
        </p:pic>
        <p:grpSp>
          <p:nvGrpSpPr>
            <p:cNvPr id="15" name="그룹 14"/>
            <p:cNvGrpSpPr/>
            <p:nvPr/>
          </p:nvGrpSpPr>
          <p:grpSpPr>
            <a:xfrm>
              <a:off x="6457505" y="5180413"/>
              <a:ext cx="997389" cy="261610"/>
              <a:chOff x="1485997" y="5018723"/>
              <a:chExt cx="997389" cy="261610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1562100" y="5062538"/>
                <a:ext cx="626269" cy="202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485997" y="5018723"/>
                <a:ext cx="99738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11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9F717A-43F7-CAE6-4C2D-33B93D45AE3B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0A1635-573B-86DF-473E-D70A69D929CD}"/>
              </a:ext>
            </a:extLst>
          </p:cNvPr>
          <p:cNvSpPr txBox="1"/>
          <p:nvPr/>
        </p:nvSpPr>
        <p:spPr>
          <a:xfrm>
            <a:off x="2041626" y="1484067"/>
            <a:ext cx="8095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concentration-dependent decrease in cytokine levels was observed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following LPS induction compared to the CON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005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80696" y="285507"/>
            <a:ext cx="11817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LPS-induced COX-2 and IL-1β mRNA Expression in RAW 264.7 Macrophages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008943" y="2140535"/>
            <a:ext cx="4928164" cy="3314700"/>
            <a:chOff x="1142437" y="1935792"/>
            <a:chExt cx="4928164" cy="331470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31" t="22037" r="54849" b="63889"/>
            <a:stretch/>
          </p:blipFill>
          <p:spPr>
            <a:xfrm>
              <a:off x="1142437" y="1935792"/>
              <a:ext cx="4928164" cy="3314700"/>
            </a:xfrm>
            <a:prstGeom prst="rect">
              <a:avLst/>
            </a:prstGeom>
          </p:spPr>
        </p:pic>
        <p:grpSp>
          <p:nvGrpSpPr>
            <p:cNvPr id="12" name="그룹 11"/>
            <p:cNvGrpSpPr/>
            <p:nvPr/>
          </p:nvGrpSpPr>
          <p:grpSpPr>
            <a:xfrm>
              <a:off x="1562197" y="4841082"/>
              <a:ext cx="997389" cy="261610"/>
              <a:chOff x="1485997" y="5018723"/>
              <a:chExt cx="997389" cy="261610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1562100" y="5062538"/>
                <a:ext cx="626269" cy="202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485997" y="5018723"/>
                <a:ext cx="99738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11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6546706" y="2140535"/>
            <a:ext cx="4607865" cy="3314700"/>
            <a:chOff x="6718300" y="2088192"/>
            <a:chExt cx="4607865" cy="3314700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48" t="22037" r="25004" b="63889"/>
            <a:stretch/>
          </p:blipFill>
          <p:spPr>
            <a:xfrm>
              <a:off x="6718300" y="2088192"/>
              <a:ext cx="4607865" cy="3314700"/>
            </a:xfrm>
            <a:prstGeom prst="rect">
              <a:avLst/>
            </a:prstGeom>
          </p:spPr>
        </p:pic>
        <p:grpSp>
          <p:nvGrpSpPr>
            <p:cNvPr id="15" name="그룹 14"/>
            <p:cNvGrpSpPr/>
            <p:nvPr/>
          </p:nvGrpSpPr>
          <p:grpSpPr>
            <a:xfrm>
              <a:off x="7048597" y="5040145"/>
              <a:ext cx="997389" cy="261610"/>
              <a:chOff x="1485997" y="5018723"/>
              <a:chExt cx="997389" cy="261610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1562100" y="5062538"/>
                <a:ext cx="626269" cy="202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485997" y="5018723"/>
                <a:ext cx="99738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11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E6CDC-670A-A05A-0263-32F45E4335F8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958630-1EA3-C556-7A23-274290DA5B43}"/>
              </a:ext>
            </a:extLst>
          </p:cNvPr>
          <p:cNvSpPr txBox="1"/>
          <p:nvPr/>
        </p:nvSpPr>
        <p:spPr>
          <a:xfrm>
            <a:off x="1573549" y="1484067"/>
            <a:ext cx="9031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concentration-dependent decrease in cytokine levels and COX-2 expression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was observed following LPS induction compared to the CON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8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07390" y="282109"/>
            <a:ext cx="118179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IL-1β-induced Cell Viability in hGF-1 cells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480966" y="2040374"/>
            <a:ext cx="5070756" cy="3397593"/>
            <a:chOff x="3619500" y="2027640"/>
            <a:chExt cx="4749800" cy="306506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0" t="62963" r="37246" b="21482"/>
            <a:stretch/>
          </p:blipFill>
          <p:spPr>
            <a:xfrm>
              <a:off x="3619500" y="2027640"/>
              <a:ext cx="4749800" cy="3065060"/>
            </a:xfrm>
            <a:prstGeom prst="rect">
              <a:avLst/>
            </a:prstGeom>
          </p:spPr>
        </p:pic>
        <p:sp>
          <p:nvSpPr>
            <p:cNvPr id="12" name="직사각형 11"/>
            <p:cNvSpPr/>
            <p:nvPr/>
          </p:nvSpPr>
          <p:spPr>
            <a:xfrm>
              <a:off x="4003675" y="4839186"/>
              <a:ext cx="777875" cy="202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10891" y="4762033"/>
              <a:ext cx="9973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11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D7BFD9-68FE-402D-DC69-CC2D416A90A2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635D34-6FA4-61CF-5935-91C5FB43DCBD}"/>
              </a:ext>
            </a:extLst>
          </p:cNvPr>
          <p:cNvSpPr txBox="1"/>
          <p:nvPr/>
        </p:nvSpPr>
        <p:spPr>
          <a:xfrm>
            <a:off x="1230506" y="1021273"/>
            <a:ext cx="97177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Weak cytotoxicity was observed at a 10× dilution (77.30%);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however, since no cytotoxicity was observed in the Sample 1–only treatment group,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is presumed to be due to variability associated with IL-1β.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87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07390" y="278934"/>
            <a:ext cx="11817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IL-1β-induced MMP-1, -3, and -9 </a:t>
            </a:r>
          </a:p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mRNA Expression in hGF-1 Cells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46100" y="2456594"/>
            <a:ext cx="3568700" cy="2632757"/>
            <a:chOff x="739494" y="2398494"/>
            <a:chExt cx="3286406" cy="242449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19" t="23333" r="65771" b="64074"/>
            <a:stretch/>
          </p:blipFill>
          <p:spPr>
            <a:xfrm>
              <a:off x="739494" y="2398494"/>
              <a:ext cx="3286406" cy="2424499"/>
            </a:xfrm>
            <a:prstGeom prst="rect">
              <a:avLst/>
            </a:prstGeom>
          </p:spPr>
        </p:pic>
        <p:grpSp>
          <p:nvGrpSpPr>
            <p:cNvPr id="11" name="그룹 10"/>
            <p:cNvGrpSpPr/>
            <p:nvPr/>
          </p:nvGrpSpPr>
          <p:grpSpPr>
            <a:xfrm>
              <a:off x="1058166" y="4460717"/>
              <a:ext cx="702436" cy="200055"/>
              <a:chOff x="1485997" y="5018723"/>
              <a:chExt cx="702436" cy="200055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1562100" y="5062538"/>
                <a:ext cx="542131" cy="1031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485997" y="5018723"/>
                <a:ext cx="70243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7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4204530" y="2456594"/>
            <a:ext cx="3682170" cy="2632758"/>
            <a:chOff x="4406900" y="2550894"/>
            <a:chExt cx="3390900" cy="242449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65" t="23333" r="39877" b="64074"/>
            <a:stretch/>
          </p:blipFill>
          <p:spPr>
            <a:xfrm>
              <a:off x="4406900" y="2550894"/>
              <a:ext cx="3390900" cy="2424499"/>
            </a:xfrm>
            <a:prstGeom prst="rect">
              <a:avLst/>
            </a:prstGeom>
          </p:spPr>
        </p:pic>
        <p:grpSp>
          <p:nvGrpSpPr>
            <p:cNvPr id="14" name="그룹 13"/>
            <p:cNvGrpSpPr/>
            <p:nvPr/>
          </p:nvGrpSpPr>
          <p:grpSpPr>
            <a:xfrm>
              <a:off x="4750056" y="4632773"/>
              <a:ext cx="702436" cy="200055"/>
              <a:chOff x="1485997" y="5018723"/>
              <a:chExt cx="702436" cy="200055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1562100" y="5062538"/>
                <a:ext cx="542131" cy="1031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485997" y="5018723"/>
                <a:ext cx="70243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7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5" name="그룹 4"/>
          <p:cNvGrpSpPr/>
          <p:nvPr/>
        </p:nvGrpSpPr>
        <p:grpSpPr>
          <a:xfrm>
            <a:off x="7927429" y="2516978"/>
            <a:ext cx="3823221" cy="2632757"/>
            <a:chOff x="8077200" y="2703294"/>
            <a:chExt cx="3520794" cy="2424499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32" t="23333" r="13781" b="64074"/>
            <a:stretch/>
          </p:blipFill>
          <p:spPr>
            <a:xfrm>
              <a:off x="8077200" y="2703294"/>
              <a:ext cx="3520794" cy="2424499"/>
            </a:xfrm>
            <a:prstGeom prst="rect">
              <a:avLst/>
            </a:prstGeom>
          </p:spPr>
        </p:pic>
        <p:grpSp>
          <p:nvGrpSpPr>
            <p:cNvPr id="17" name="그룹 16"/>
            <p:cNvGrpSpPr/>
            <p:nvPr/>
          </p:nvGrpSpPr>
          <p:grpSpPr>
            <a:xfrm>
              <a:off x="8398131" y="4812030"/>
              <a:ext cx="702436" cy="200055"/>
              <a:chOff x="1485997" y="5018723"/>
              <a:chExt cx="702436" cy="200055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1562100" y="5062538"/>
                <a:ext cx="542131" cy="1031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485997" y="5018723"/>
                <a:ext cx="702436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Dilution Rate</a:t>
                </a:r>
                <a:endParaRPr lang="en-CA" sz="700" b="1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BE56C5-4D3D-782D-5E93-27E3D2FA40FC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A8FAD4-E402-E0B7-7E35-C24DA63B1DD9}"/>
              </a:ext>
            </a:extLst>
          </p:cNvPr>
          <p:cNvSpPr txBox="1"/>
          <p:nvPr/>
        </p:nvSpPr>
        <p:spPr>
          <a:xfrm>
            <a:off x="2213950" y="1484067"/>
            <a:ext cx="775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concentration-dependent decrease in MMP levels was observed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following IL-1β induction compared to the CON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05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83590" y="282109"/>
            <a:ext cx="11817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IL-1β-induced IL-6 and TNFα mRNA Expression in hGF-1 Cells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1" t="65741" r="54258" b="20370"/>
          <a:stretch/>
        </p:blipFill>
        <p:spPr>
          <a:xfrm>
            <a:off x="1393178" y="2340801"/>
            <a:ext cx="4432300" cy="28829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65741" r="20923" b="20370"/>
          <a:stretch/>
        </p:blipFill>
        <p:spPr>
          <a:xfrm>
            <a:off x="6536678" y="2340801"/>
            <a:ext cx="4401312" cy="2882900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1834863" y="4903163"/>
            <a:ext cx="923651" cy="261303"/>
            <a:chOff x="1474090" y="5003641"/>
            <a:chExt cx="923651" cy="261303"/>
          </a:xfrm>
        </p:grpSpPr>
        <p:sp>
          <p:nvSpPr>
            <p:cNvPr id="13" name="직사각형 12"/>
            <p:cNvSpPr/>
            <p:nvPr/>
          </p:nvSpPr>
          <p:spPr>
            <a:xfrm>
              <a:off x="1562100" y="5055861"/>
              <a:ext cx="626269" cy="209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4090" y="5003641"/>
              <a:ext cx="9236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10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906660" y="4914673"/>
            <a:ext cx="923651" cy="261303"/>
            <a:chOff x="1474090" y="5003641"/>
            <a:chExt cx="923651" cy="261303"/>
          </a:xfrm>
        </p:grpSpPr>
        <p:sp>
          <p:nvSpPr>
            <p:cNvPr id="16" name="직사각형 15"/>
            <p:cNvSpPr/>
            <p:nvPr/>
          </p:nvSpPr>
          <p:spPr>
            <a:xfrm>
              <a:off x="1562100" y="5055861"/>
              <a:ext cx="626269" cy="209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4090" y="5003641"/>
              <a:ext cx="9236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10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0DB668-180A-8E83-2FC8-59FB74F44A54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D9C1-FFD6-9591-ACCC-8C946801BB23}"/>
              </a:ext>
            </a:extLst>
          </p:cNvPr>
          <p:cNvSpPr txBox="1"/>
          <p:nvPr/>
        </p:nvSpPr>
        <p:spPr>
          <a:xfrm>
            <a:off x="2041627" y="1484067"/>
            <a:ext cx="8095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concentration-dependent decrease in cytokine levels was observed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following IL-1β induction compared to the CON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4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1AA0-8213-F179-0E25-FC34A4D9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3EBED5-6B2E-C486-6C61-EEE5F9D453E5}"/>
              </a:ext>
            </a:extLst>
          </p:cNvPr>
          <p:cNvSpPr/>
          <p:nvPr/>
        </p:nvSpPr>
        <p:spPr>
          <a:xfrm>
            <a:off x="180415" y="282054"/>
            <a:ext cx="11817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Effect of SAC on IL-1β-induced COX-2 </a:t>
            </a:r>
          </a:p>
          <a:p>
            <a:pPr lvl="0" algn="ctr">
              <a:defRPr/>
            </a:pPr>
            <a:r>
              <a:rPr lang="en-US" altLang="ko-KR" sz="2800" dirty="0">
                <a:solidFill>
                  <a:srgbClr val="197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and IL-1β mRNA Expression in hGF-1 Cell</a:t>
            </a:r>
            <a:endParaRPr lang="en-PH" sz="2800" dirty="0">
              <a:solidFill>
                <a:srgbClr val="197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2737" y="1484067"/>
            <a:ext cx="10753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concentration-dependent decrease in cytokine and COX-2 mRNA expression was observed </a:t>
            </a:r>
          </a:p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following IL-1β induction compared to the CON</a:t>
            </a:r>
            <a:endParaRPr lang="en-CA" sz="2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t="22963" r="54896" b="62963"/>
          <a:stretch/>
        </p:blipFill>
        <p:spPr>
          <a:xfrm>
            <a:off x="1212574" y="2285971"/>
            <a:ext cx="4482731" cy="296745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9" t="22963" r="21433" b="62963"/>
          <a:stretch/>
        </p:blipFill>
        <p:spPr>
          <a:xfrm>
            <a:off x="6343004" y="2249197"/>
            <a:ext cx="4589061" cy="2967458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1648920" y="4950589"/>
            <a:ext cx="923651" cy="261303"/>
            <a:chOff x="1474090" y="5003641"/>
            <a:chExt cx="923651" cy="261303"/>
          </a:xfrm>
        </p:grpSpPr>
        <p:sp>
          <p:nvSpPr>
            <p:cNvPr id="13" name="직사각형 12"/>
            <p:cNvSpPr/>
            <p:nvPr/>
          </p:nvSpPr>
          <p:spPr>
            <a:xfrm>
              <a:off x="1562100" y="5055861"/>
              <a:ext cx="626269" cy="209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4090" y="5003641"/>
              <a:ext cx="9236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10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698961" y="4992126"/>
            <a:ext cx="923651" cy="261303"/>
            <a:chOff x="1474090" y="5003641"/>
            <a:chExt cx="923651" cy="261303"/>
          </a:xfrm>
        </p:grpSpPr>
        <p:sp>
          <p:nvSpPr>
            <p:cNvPr id="16" name="직사각형 15"/>
            <p:cNvSpPr/>
            <p:nvPr/>
          </p:nvSpPr>
          <p:spPr>
            <a:xfrm>
              <a:off x="1562100" y="5055861"/>
              <a:ext cx="626269" cy="209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4090" y="5003641"/>
              <a:ext cx="9236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Roboto" panose="02000000000000000000" pitchFamily="2" charset="0"/>
                  <a:ea typeface="Roboto" panose="02000000000000000000" pitchFamily="2" charset="0"/>
                </a:rPr>
                <a:t>Dilution Rate</a:t>
              </a:r>
              <a:endParaRPr lang="en-CA" sz="10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/>
          <a:srcRect t="79854"/>
          <a:stretch/>
        </p:blipFill>
        <p:spPr>
          <a:xfrm>
            <a:off x="0" y="0"/>
            <a:ext cx="12192000" cy="215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0F0CC5-046E-DD2D-6A6E-9C3E395745CC}"/>
              </a:ext>
            </a:extLst>
          </p:cNvPr>
          <p:cNvSpPr txBox="1"/>
          <p:nvPr/>
        </p:nvSpPr>
        <p:spPr>
          <a:xfrm>
            <a:off x="9278676" y="5858644"/>
            <a:ext cx="24657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Diluted in culture medium</a:t>
            </a:r>
            <a:endParaRPr lang="en-CA" sz="1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879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17539</TotalTime>
  <Words>404</Words>
  <Application>Microsoft Office PowerPoint</Application>
  <PresentationFormat>Widescreen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Roboto</vt:lpstr>
      <vt:lpstr>Aptos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Liu Ben</dc:creator>
  <cp:lastModifiedBy>Liu Ben</cp:lastModifiedBy>
  <cp:revision>397</cp:revision>
  <dcterms:created xsi:type="dcterms:W3CDTF">2025-09-26T19:43:25Z</dcterms:created>
  <dcterms:modified xsi:type="dcterms:W3CDTF">2026-08-14T22:01:52Z</dcterms:modified>
</cp:coreProperties>
</file>