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1508" r:id="rId3"/>
    <p:sldId id="1509" r:id="rId4"/>
    <p:sldId id="1510" r:id="rId5"/>
    <p:sldId id="1511" r:id="rId6"/>
    <p:sldId id="1512" r:id="rId7"/>
    <p:sldId id="1513" r:id="rId8"/>
    <p:sldId id="1514" r:id="rId9"/>
    <p:sldId id="1515" r:id="rId10"/>
  </p:sldIdLst>
  <p:sldSz cx="12192000" cy="6858000"/>
  <p:notesSz cx="6858000" cy="9144000"/>
  <p:embeddedFontLst>
    <p:embeddedFont>
      <p:font typeface="Roboto Medium" panose="02000000000000000000" pitchFamily="2" charset="0"/>
      <p:regular r:id="rId12"/>
      <p:italic r:id="rId13"/>
    </p:embeddedFont>
    <p:embeddedFont>
      <p:font typeface="Roboto Black" panose="02000000000000000000" pitchFamily="2" charset="0"/>
      <p:bold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FCC"/>
    <a:srgbClr val="1967B3"/>
    <a:srgbClr val="1994E7"/>
    <a:srgbClr val="197FD2"/>
    <a:srgbClr val="1961A9"/>
    <a:srgbClr val="FF4500"/>
    <a:srgbClr val="333333"/>
    <a:srgbClr val="004FA6"/>
    <a:srgbClr val="DEDED8"/>
    <a:srgbClr val="B95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4379" autoAdjust="0"/>
  </p:normalViewPr>
  <p:slideViewPr>
    <p:cSldViewPr snapToGrid="0">
      <p:cViewPr>
        <p:scale>
          <a:sx n="100" d="100"/>
          <a:sy n="100" d="100"/>
        </p:scale>
        <p:origin x="408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72DBD-B5A1-4207-AC4D-7594126783B4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F34B6-6449-4F8C-8DDD-6709ADF856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631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226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72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49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38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391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220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490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8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11D5-CF11-9FB2-5BE9-742A5F6B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8C5B3-AA69-782D-AD24-742B27342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0C2D7-E2A1-9C28-FF5D-A6F71190A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3830-9A4D-C25C-1F3F-DC7F89B6E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34B6-6449-4F8C-8DDD-6709ADF8568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15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F354-065A-E35D-DFAD-212812FAD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5684C-BD0A-22A0-F253-3D757D2C3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C972A-4E26-174C-CC23-69434EC2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A852F-8298-312F-577E-22A52389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2E9A-AFBE-DBB8-FDB5-448E8B0A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65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2C24E-92B7-6FBC-188A-58AD1090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CE2D4-1A75-A11E-814D-B5C66B9CD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CFEF5-FBA3-AFCF-E267-5A6C7B35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4FACD-C9E4-0AE3-4AAA-934631FF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57745-B796-6775-7C3B-253CF739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255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3B405-6A45-6FB8-6F45-A683AA728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24F38-52EE-4EF5-6747-DB9F886B6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CEA65-3756-2DA5-D199-DE3CF2E8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154B-84B6-B80C-4336-5CAE87D5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9F7C6-5C9E-B483-7DD9-6D2C3766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21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BD17-2764-DAB1-AC29-B5F3AD3E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3031-91C0-561F-B8C8-E6FFE4FEC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7A88-8F72-F503-8999-25BFD5A5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5C3D-CD6C-7094-694E-7286AD26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142D7-24DF-B572-CADB-413784E35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249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8F88-DB71-4608-1FAD-EBD06F6D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5F8F4-D14C-A390-622C-9DEA7C671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6BD-E335-4EE6-8DDD-7F2E08DC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0798E-6506-D9BF-0AED-D0A6DDE8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69CE0-56C7-971D-4AEB-16A03662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5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608D-8FF4-8123-310C-D7E750BD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4E4C3-DB54-CCEC-7CCD-D56DE601F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947C7-C838-2EA6-FA50-9179DFE0D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9AEF3-7131-B727-0838-196D826A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21ED2-6F35-B789-567C-74A1006D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3297B-C3C7-F487-1522-97AE5DC8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44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D65D7-B0F5-A832-1CDC-13E7AEDA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586A-BE9E-7C52-BB46-9477442EF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F90-16B0-2A44-3B72-A1BDACB64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63553-5FE6-72D9-EDB0-7B39E3B11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03576-1488-7EEA-7548-7DDC3333D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BC622-E925-900E-9D95-FF7E83E5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8F38C-7CB3-0665-5FC1-BFD01C52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16164-7E84-0934-2288-B7461B3D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38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D9B0-A260-210B-6677-252FC1F7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9A0D8-D0FA-F2AC-6FAD-AE2AC680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A389A-3FB5-9398-75E7-4F44BE0D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9C30F-2F70-75F4-542E-8086D609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147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B3E26-38DC-4558-DA0C-28F41DA5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7E4B38-C96B-38D5-0A40-E7A4B83A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85106-767B-9838-E000-33AAE08C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23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D800-2DC4-A1CB-CEF4-B6740E69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890E1-FA1E-11AA-3ADE-2EE21194C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170EA-4E95-0725-7AB4-B31112F59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B78C3-BB46-71D3-CCA5-FBB33EC3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0C834-C561-4344-5840-E4EE070A2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7AC72-54DF-AB54-11DD-DD7990C6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73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90C5A-49B1-3420-611F-7881F846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3247C-3CC5-31DF-7C68-561296BEC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2DE1C-5ACD-026A-5977-03F1BE5B7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153CE-1380-2A95-7F2B-E129C03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27C80-AE56-D2C0-DF60-AB8E7955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7E9F-4571-38A0-A99D-082EB55F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84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83C34-F97A-D305-464D-E35A064A8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B403A-A6B6-DAF5-1D6B-94F744F5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8B20-C560-5A0F-24FF-B591E93DB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AF2F59-2377-4A09-92C0-94E73614252C}" type="datetimeFigureOut">
              <a:rPr lang="en-CA" smtClean="0"/>
              <a:t>2026-06-16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4977-6F1F-3C81-B80D-0C1BEF8B1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150E4-F489-8B95-E9D7-93C51F7A9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827987-C3BE-4B39-A26B-2FCC1B2D42D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50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69EB5-A3BA-577D-2CBB-FD6A7AF6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97B45C-6669-DFD6-E0F0-DD6274D95CB6}"/>
              </a:ext>
            </a:extLst>
          </p:cNvPr>
          <p:cNvSpPr txBox="1"/>
          <p:nvPr/>
        </p:nvSpPr>
        <p:spPr>
          <a:xfrm>
            <a:off x="3668900" y="1967543"/>
            <a:ext cx="4693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SAC REPORT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6421" y="5053828"/>
            <a:ext cx="33266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Department of Pharmaceutical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Biochemistry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Kyung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University</a:t>
            </a:r>
          </a:p>
          <a:p>
            <a:pPr algn="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Kyung-Tae Lee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6257" r="76237" b="20984"/>
          <a:stretch/>
        </p:blipFill>
        <p:spPr>
          <a:xfrm>
            <a:off x="4746259" y="3453181"/>
            <a:ext cx="2699481" cy="2251586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2567940" y="2918412"/>
            <a:ext cx="7101840" cy="64794"/>
          </a:xfrm>
          <a:prstGeom prst="rect">
            <a:avLst/>
          </a:prstGeom>
          <a:solidFill>
            <a:srgbClr val="83A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4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07390" y="282109"/>
            <a:ext cx="11817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32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LPS-induced Cell viability &amp; No Production</a:t>
            </a:r>
            <a:endParaRPr lang="en-PH" sz="32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80709" y="5872045"/>
            <a:ext cx="62712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immunostimulatory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effect was observed across the entire concentration range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cytotoxicity was observed across the entire concentration range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890" y="1198061"/>
            <a:ext cx="2419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</a:p>
          <a:p>
            <a:r>
              <a:rPr lang="en-CA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258"/>
          <a:stretch/>
        </p:blipFill>
        <p:spPr>
          <a:xfrm>
            <a:off x="1763780" y="1752059"/>
            <a:ext cx="3653667" cy="392563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1"/>
          <a:stretch/>
        </p:blipFill>
        <p:spPr>
          <a:xfrm>
            <a:off x="6477000" y="1752058"/>
            <a:ext cx="3524250" cy="392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50240" y="285284"/>
            <a:ext cx="12084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Cell Viability &amp; No Production (Macrophage activation)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890" y="1198061"/>
            <a:ext cx="2419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</a:p>
          <a:p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4786" y="5679728"/>
            <a:ext cx="100462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significant decrease in NO production was observed at 40×, 20×, and 10× dilutions.</a:t>
            </a:r>
          </a:p>
          <a:p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Weak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cytotoxicity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was observed at 20× and 10× dilutions (76% and 77%, respectively); however, since no cytotoxicity was observed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the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Sample 1–only treatment group, this is presumed to be due to variability associated with LPS.</a:t>
            </a: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r="44368" b="5785"/>
          <a:stretch/>
        </p:blipFill>
        <p:spPr>
          <a:xfrm>
            <a:off x="2203254" y="1808351"/>
            <a:ext cx="3361536" cy="375018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r="49174" b="6580"/>
          <a:stretch/>
        </p:blipFill>
        <p:spPr>
          <a:xfrm>
            <a:off x="6862717" y="1752060"/>
            <a:ext cx="2823284" cy="37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07390" y="278934"/>
            <a:ext cx="11817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LPS-induced IL-6 TNF-α mRNA Expression </a:t>
            </a:r>
          </a:p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 RAW 254.7 macrophages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8290" y="5857431"/>
            <a:ext cx="101264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concentration-dependent decrease in cytokine levels was observed following LPS induction compared to the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0890" y="1464761"/>
            <a:ext cx="23711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5" y="2155685"/>
            <a:ext cx="5126177" cy="343908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50" y="2153448"/>
            <a:ext cx="5172207" cy="34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80696" y="285507"/>
            <a:ext cx="11817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LPS-induced COX-2 and IL-1β mRNA Expression in RAW 264.7 Macrophages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9250" y="5820544"/>
            <a:ext cx="6822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concentration-dependent decrease in cytokine levels and COX-2 expression 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observed following LPS induction compared to the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0890" y="1464761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74" y="2096533"/>
            <a:ext cx="5414842" cy="35032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" y="2096533"/>
            <a:ext cx="5015615" cy="35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07390" y="282109"/>
            <a:ext cx="11817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IL-1β-induced Cell Viability in hGF-1 cells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1452" y="5821275"/>
            <a:ext cx="10071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Weak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cytotoxicity was observed at a 10× dilution (77.30%); however, since no cytotoxicity was observed in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	the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Sample 1–only treatment group, this is presumed to be due to variability associated with IL-1β.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0890" y="1464761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51" y="1787926"/>
            <a:ext cx="5438077" cy="38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07390" y="278934"/>
            <a:ext cx="11817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IL-1β-induced MMP-1, -3, and -9 </a:t>
            </a:r>
          </a:p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mRNA Expression in hGF-1 Cells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7997" y="5850153"/>
            <a:ext cx="10015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concentration-dependent decrease in MMP levels was observed following IL-1β induction compared to the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0890" y="1464761"/>
            <a:ext cx="23711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" y="2475301"/>
            <a:ext cx="3699304" cy="255512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04" y="2475301"/>
            <a:ext cx="3854190" cy="255512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62" y="2475301"/>
            <a:ext cx="3802561" cy="25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83590" y="282109"/>
            <a:ext cx="11817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IL-1β-induced IL-6 and TNFα mRNA Expression in hGF-1 Cells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3749" y="5849363"/>
            <a:ext cx="10217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concentration-dependent decrease in cytokine levels was observed following IL-1β induction compared to the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0890" y="1464761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" y="2053924"/>
            <a:ext cx="5033805" cy="349614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83" y="2053924"/>
            <a:ext cx="5061707" cy="34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AA0-8213-F179-0E25-FC34A4D9A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3EBED5-6B2E-C486-6C61-EEE5F9D453E5}"/>
              </a:ext>
            </a:extLst>
          </p:cNvPr>
          <p:cNvSpPr/>
          <p:nvPr/>
        </p:nvSpPr>
        <p:spPr>
          <a:xfrm>
            <a:off x="180415" y="282054"/>
            <a:ext cx="11817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Effect of SAC on IL-1β-induced COX-2 </a:t>
            </a:r>
          </a:p>
          <a:p>
            <a:pPr lvl="0" algn="ctr">
              <a:defRPr/>
            </a:pPr>
            <a:r>
              <a:rPr lang="en-US" altLang="ko-KR" sz="2800" dirty="0" smtClean="0">
                <a:solidFill>
                  <a:srgbClr val="197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and IL-1β mRNA Expression in hGF-1 Cell</a:t>
            </a:r>
            <a:endParaRPr lang="en-PH" sz="2800" dirty="0">
              <a:solidFill>
                <a:srgbClr val="197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32008" y="5818016"/>
            <a:ext cx="81147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concentration-dependent decrease in cytokine and COX-2 mRNA expression was observed </a:t>
            </a:r>
            <a:endParaRPr 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following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IL-1β induction compared to the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 t="79854"/>
          <a:stretch/>
        </p:blipFill>
        <p:spPr>
          <a:xfrm>
            <a:off x="0" y="0"/>
            <a:ext cx="12192000" cy="2150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0890" y="1464761"/>
            <a:ext cx="24657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Diluted in culture medium</a:t>
            </a:r>
            <a:endParaRPr lang="en-CA" sz="15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94" y="2152650"/>
            <a:ext cx="5065160" cy="337810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94" y="2152650"/>
            <a:ext cx="5077205" cy="33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17466</TotalTime>
  <Words>348</Words>
  <Application>Microsoft Office PowerPoint</Application>
  <PresentationFormat>와이드스크린</PresentationFormat>
  <Paragraphs>47</Paragraphs>
  <Slides>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6" baseType="lpstr">
      <vt:lpstr>Roboto Medium</vt:lpstr>
      <vt:lpstr>Aptos Display</vt:lpstr>
      <vt:lpstr>Roboto Black</vt:lpstr>
      <vt:lpstr>Aptos</vt:lpstr>
      <vt:lpstr>Roboto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Liu Ben</dc:creator>
  <cp:lastModifiedBy>Marah Natural</cp:lastModifiedBy>
  <cp:revision>397</cp:revision>
  <dcterms:created xsi:type="dcterms:W3CDTF">2025-09-26T19:43:25Z</dcterms:created>
  <dcterms:modified xsi:type="dcterms:W3CDTF">2026-06-16T22:43:23Z</dcterms:modified>
</cp:coreProperties>
</file>